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58" r:id="rId1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D42"/>
    <a:srgbClr val="D9D9D9"/>
    <a:srgbClr val="7F7F7F"/>
    <a:srgbClr val="C00000"/>
    <a:srgbClr val="BE0000"/>
    <a:srgbClr val="595959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45" autoAdjust="0"/>
  </p:normalViewPr>
  <p:slideViewPr>
    <p:cSldViewPr snapToObjects="1"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19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B75183-E8CD-4F2A-BA5D-B87BD6B9F50B}" type="datetimeFigureOut">
              <a:rPr lang="es-ES"/>
              <a:pPr>
                <a:defRPr/>
              </a:pPr>
              <a:t>29/09/2016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A4341F-CCF6-4CEC-9840-D61125DCF2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/>
              </a:defRPr>
            </a:lvl1pPr>
          </a:lstStyle>
          <a:p>
            <a:pPr>
              <a:defRPr/>
            </a:pPr>
            <a:fld id="{8F18BA06-4265-476E-900A-1C23C51146D8}" type="datetime1">
              <a:rPr lang="es-ES"/>
              <a:pPr>
                <a:defRPr/>
              </a:pPr>
              <a:t>29/09/2016</a:t>
            </a:fld>
            <a:endParaRPr lang="es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/>
              </a:defRPr>
            </a:lvl1pPr>
          </a:lstStyle>
          <a:p>
            <a:pPr>
              <a:defRPr/>
            </a:pPr>
            <a:fld id="{23C2030F-3FC8-4367-B046-C4064B5A00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/>
        <a:cs typeface="Geneva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2030F-3FC8-4367-B046-C4064B5A00FA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fons_degradat.jpg"/>
          <p:cNvPicPr>
            <a:picLocks noChangeAspect="1"/>
          </p:cNvPicPr>
          <p:nvPr userDrawn="1"/>
        </p:nvPicPr>
        <p:blipFill>
          <a:blip r:embed="rId3"/>
          <a:srcRect t="69676"/>
          <a:stretch>
            <a:fillRect/>
          </a:stretch>
        </p:blipFill>
        <p:spPr bwMode="auto">
          <a:xfrm>
            <a:off x="0" y="4778375"/>
            <a:ext cx="91440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auto">
          <a:xfrm>
            <a:off x="0" y="2852936"/>
            <a:ext cx="9144000" cy="1925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Geneva"/>
              <a:cs typeface="Geneva"/>
            </a:endParaRPr>
          </a:p>
        </p:txBody>
      </p:sp>
      <p:pic>
        <p:nvPicPr>
          <p:cNvPr id="7" name="Picture 6" descr="logo_1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7650"/>
            <a:ext cx="1377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9"/>
          <p:cNvCxnSpPr>
            <a:cxnSpLocks noChangeShapeType="1"/>
          </p:cNvCxnSpPr>
          <p:nvPr userDrawn="1"/>
        </p:nvCxnSpPr>
        <p:spPr bwMode="auto">
          <a:xfrm>
            <a:off x="533400" y="4221163"/>
            <a:ext cx="1219200" cy="1587"/>
          </a:xfrm>
          <a:prstGeom prst="line">
            <a:avLst/>
          </a:prstGeom>
          <a:noFill/>
          <a:ln w="9525">
            <a:solidFill>
              <a:srgbClr val="BE0000"/>
            </a:solidFill>
            <a:round/>
            <a:headEnd/>
            <a:tailEnd/>
          </a:ln>
        </p:spPr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800" y="4356000"/>
            <a:ext cx="3535200" cy="324000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ts val="1800"/>
              </a:spcAft>
              <a:buNone/>
              <a:defRPr lang="en-US" sz="1400" kern="1200" dirty="0">
                <a:solidFill>
                  <a:srgbClr val="3C3D42"/>
                </a:solidFill>
                <a:latin typeface="Calibri" pitchFamily="34" charset="0"/>
                <a:ea typeface="Geneva"/>
                <a:cs typeface="Genev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subtítulo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4B1746-3947-4D2B-AC7D-631906551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6553200" y="43148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E8B30F1-ED46-42E3-8521-82FEFF484AC4}" type="datetime1">
              <a:rPr lang="en-US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2800" y="3212976"/>
            <a:ext cx="7855200" cy="885600"/>
          </a:xfrm>
          <a:prstGeom prst="rect">
            <a:avLst/>
          </a:prstGeom>
        </p:spPr>
        <p:txBody>
          <a:bodyPr anchor="t"/>
          <a:lstStyle>
            <a:lvl1pPr algn="l" defTabSz="457200" rtl="0" fontAlgn="base">
              <a:spcBef>
                <a:spcPct val="0"/>
              </a:spcBef>
              <a:spcAft>
                <a:spcPts val="1800"/>
              </a:spcAft>
              <a:defRPr lang="en-US" sz="2400" kern="1200" dirty="0">
                <a:solidFill>
                  <a:srgbClr val="C00000"/>
                </a:solidFill>
                <a:latin typeface="Calibri" pitchFamily="34" charset="0"/>
                <a:ea typeface="DIN-Light"/>
                <a:cs typeface="DIN-Light"/>
              </a:defRPr>
            </a:lvl1pPr>
          </a:lstStyle>
          <a:p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  <a:endParaRPr lang="en-US" dirty="0"/>
          </a:p>
        </p:txBody>
      </p:sp>
      <p:pic>
        <p:nvPicPr>
          <p:cNvPr id="14" name="13 Imagen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5623" y="410369"/>
            <a:ext cx="2028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908720"/>
            <a:ext cx="3008313" cy="5217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F7F7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35896" y="908720"/>
            <a:ext cx="4824104" cy="5217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C00000"/>
                </a:solidFill>
              </a:defRPr>
            </a:lvl1pPr>
            <a:lvl2pPr marL="82550" indent="-82550">
              <a:buNone/>
              <a:defRPr sz="2200">
                <a:solidFill>
                  <a:srgbClr val="7F7F7F"/>
                </a:solidFill>
              </a:defRPr>
            </a:lvl2pPr>
            <a:lvl3pPr marL="177800" indent="-177800">
              <a:buClr>
                <a:srgbClr val="C00000"/>
              </a:buClr>
              <a:buFont typeface="Calibri" pitchFamily="34" charset="0"/>
              <a:buChar char="&gt;"/>
              <a:defRPr sz="1900">
                <a:solidFill>
                  <a:srgbClr val="7F7F7F"/>
                </a:solidFill>
              </a:defRPr>
            </a:lvl3pPr>
            <a:lvl4pPr marL="450850" indent="-273050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4pPr>
            <a:lvl5pPr marL="712788" indent="-261938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5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s-ES" sz="1200" kern="1200">
                <a:solidFill>
                  <a:srgbClr val="898989"/>
                </a:solidFill>
                <a:latin typeface="Calibri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EC97FFA4-6F95-419D-8129-EDF5F573D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9 Título"/>
          <p:cNvSpPr>
            <a:spLocks noGrp="1"/>
          </p:cNvSpPr>
          <p:nvPr>
            <p:ph type="title" hasCustomPrompt="1"/>
          </p:nvPr>
        </p:nvSpPr>
        <p:spPr>
          <a:xfrm>
            <a:off x="482400" y="316800"/>
            <a:ext cx="7981200" cy="4068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2pPr marL="0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ES" sz="2200" b="1" kern="1200">
                <a:solidFill>
                  <a:srgbClr val="C00000"/>
                </a:solidFill>
                <a:latin typeface="+mn-lt"/>
                <a:ea typeface="Geneva"/>
                <a:cs typeface="Geneva"/>
              </a:defRPr>
            </a:lvl2pPr>
          </a:lstStyle>
          <a:p>
            <a:pPr marL="0" lvl="1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Haga clic para escribir el encabezado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rgbClr val="7F7F7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F7F7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subtítulo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s-ES" sz="1200" kern="1200">
                <a:solidFill>
                  <a:srgbClr val="898989"/>
                </a:solidFill>
                <a:latin typeface="Calibri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339C07B-1376-4BE6-BE11-F6359A2B5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9 Título"/>
          <p:cNvSpPr>
            <a:spLocks noGrp="1"/>
          </p:cNvSpPr>
          <p:nvPr>
            <p:ph type="title" hasCustomPrompt="1"/>
          </p:nvPr>
        </p:nvSpPr>
        <p:spPr>
          <a:xfrm>
            <a:off x="1792800" y="4726800"/>
            <a:ext cx="5486400" cy="6408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2pPr>
              <a:defRPr lang="es-ES" sz="2200" b="1" kern="1200" dirty="0">
                <a:solidFill>
                  <a:srgbClr val="C00000"/>
                </a:solidFill>
                <a:latin typeface="+mn-lt"/>
                <a:ea typeface="Geneva"/>
                <a:cs typeface="Geneva"/>
              </a:defRPr>
            </a:lvl2pPr>
          </a:lstStyle>
          <a:p>
            <a:pPr marL="0" lvl="1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Haga clic para escribir el título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 rot="5400000">
            <a:off x="2015716" y="-579600"/>
            <a:ext cx="5112568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C00000"/>
                </a:solidFill>
              </a:defRPr>
            </a:lvl1pPr>
            <a:lvl2pPr marL="82550" indent="-82550">
              <a:buNone/>
              <a:defRPr sz="2200">
                <a:solidFill>
                  <a:srgbClr val="7F7F7F"/>
                </a:solidFill>
              </a:defRPr>
            </a:lvl2pPr>
            <a:lvl3pPr marL="177800" indent="-177800">
              <a:buClr>
                <a:srgbClr val="C00000"/>
              </a:buClr>
              <a:buFont typeface="Calibri" pitchFamily="34" charset="0"/>
              <a:buChar char="&gt;"/>
              <a:defRPr sz="1900">
                <a:solidFill>
                  <a:srgbClr val="7F7F7F"/>
                </a:solidFill>
              </a:defRPr>
            </a:lvl3pPr>
            <a:lvl4pPr marL="450850" indent="-273050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4pPr>
            <a:lvl5pPr marL="712788" indent="-261938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5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s-ES" sz="1200" kern="1200">
                <a:solidFill>
                  <a:srgbClr val="898989"/>
                </a:solidFill>
                <a:latin typeface="Calibri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BB66BD61-6B55-40B6-88DF-8D289837E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>
          <a:xfrm>
            <a:off x="482400" y="316800"/>
            <a:ext cx="7981200" cy="4068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2pPr marL="0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ES" sz="2200" b="1" kern="1200">
                <a:solidFill>
                  <a:srgbClr val="C00000"/>
                </a:solidFill>
                <a:latin typeface="+mn-lt"/>
                <a:ea typeface="Geneva"/>
                <a:cs typeface="Geneva"/>
              </a:defRPr>
            </a:lvl2pPr>
          </a:lstStyle>
          <a:p>
            <a:pPr marL="0" lvl="1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Haga clic para escribir el encabezado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20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s-ES" sz="1200" kern="1200">
                <a:solidFill>
                  <a:srgbClr val="898989"/>
                </a:solidFill>
                <a:latin typeface="Calibri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9328A643-9D91-4D0E-9FB0-85F1B9973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8 Título"/>
          <p:cNvSpPr>
            <a:spLocks noGrp="1"/>
          </p:cNvSpPr>
          <p:nvPr>
            <p:ph type="title" hasCustomPrompt="1"/>
          </p:nvPr>
        </p:nvSpPr>
        <p:spPr>
          <a:xfrm>
            <a:off x="482400" y="316800"/>
            <a:ext cx="7981200" cy="4068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2pPr marL="0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ES" sz="2200" b="1" kern="1200">
                <a:solidFill>
                  <a:srgbClr val="C00000"/>
                </a:solidFill>
                <a:latin typeface="+mn-lt"/>
                <a:ea typeface="Geneva"/>
                <a:cs typeface="Geneva"/>
              </a:defRPr>
            </a:lvl2pPr>
          </a:lstStyle>
          <a:p>
            <a:pPr marL="0" lvl="1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Haga clic para escribir el encabezado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ons_degrada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2665413" y="3609975"/>
            <a:ext cx="39068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>
                <a:solidFill>
                  <a:schemeClr val="bg1"/>
                </a:solidFill>
                <a:ea typeface="Lucida Grande"/>
                <a:cs typeface="Lucida Grande"/>
              </a:rPr>
              <a:t>www.daleph.com</a:t>
            </a:r>
          </a:p>
        </p:txBody>
      </p:sp>
      <p:pic>
        <p:nvPicPr>
          <p:cNvPr id="4" name="Picture 17" descr="logo_negatiu_vermel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347913"/>
            <a:ext cx="1236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s-ES" sz="1200" kern="1200">
                <a:solidFill>
                  <a:srgbClr val="898989"/>
                </a:solidFill>
                <a:latin typeface="Calibri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4A553B89-660B-4891-A03C-6C521D8AD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82400" y="316800"/>
            <a:ext cx="7981200" cy="4068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2pPr>
              <a:defRPr lang="es-ES" sz="2200" b="1" kern="1200" dirty="0">
                <a:solidFill>
                  <a:srgbClr val="C00000"/>
                </a:solidFill>
                <a:latin typeface="+mn-lt"/>
                <a:ea typeface="Geneva"/>
                <a:cs typeface="Geneva"/>
              </a:defRPr>
            </a:lvl2pPr>
          </a:lstStyle>
          <a:p>
            <a:pPr marL="0" lvl="1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2400" y="1051200"/>
            <a:ext cx="7977600" cy="496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C00000"/>
                </a:solidFill>
              </a:defRPr>
            </a:lvl1pPr>
            <a:lvl2pPr marL="82550" indent="-82550">
              <a:buNone/>
              <a:defRPr sz="2200">
                <a:solidFill>
                  <a:srgbClr val="7F7F7F"/>
                </a:solidFill>
              </a:defRPr>
            </a:lvl2pPr>
            <a:lvl3pPr marL="177800" indent="-177800">
              <a:buClr>
                <a:srgbClr val="C00000"/>
              </a:buClr>
              <a:buFont typeface="Calibri" pitchFamily="34" charset="0"/>
              <a:buChar char="&gt;"/>
              <a:defRPr sz="1900">
                <a:solidFill>
                  <a:srgbClr val="7F7F7F"/>
                </a:solidFill>
              </a:defRPr>
            </a:lvl3pPr>
            <a:lvl4pPr marL="450850" indent="-273050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4pPr>
            <a:lvl5pPr marL="712788" indent="-261938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5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B34DF3D-D15D-4628-9FDD-3BD1C96B8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8 Título"/>
          <p:cNvSpPr>
            <a:spLocks noGrp="1"/>
          </p:cNvSpPr>
          <p:nvPr>
            <p:ph type="title" hasCustomPrompt="1"/>
          </p:nvPr>
        </p:nvSpPr>
        <p:spPr>
          <a:xfrm>
            <a:off x="482400" y="316800"/>
            <a:ext cx="7977600" cy="4068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2pPr>
              <a:defRPr lang="es-ES" sz="2200" b="1" kern="1200" baseline="0" dirty="0">
                <a:solidFill>
                  <a:srgbClr val="C00000"/>
                </a:solidFill>
                <a:latin typeface="+mn-lt"/>
                <a:ea typeface="Geneva"/>
                <a:cs typeface="Geneva"/>
              </a:defRPr>
            </a:lvl2pPr>
          </a:lstStyle>
          <a:p>
            <a:pPr marL="0" lvl="1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Haga clic para escribir el encabezado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mien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atge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o_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7650"/>
            <a:ext cx="1377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0" y="4629150"/>
            <a:ext cx="9144000" cy="1752600"/>
            <a:chOff x="0" y="1680"/>
            <a:chExt cx="5760" cy="1104"/>
          </a:xfrm>
        </p:grpSpPr>
        <p:sp>
          <p:nvSpPr>
            <p:cNvPr id="7" name="Rectangle 5"/>
            <p:cNvSpPr/>
            <p:nvPr/>
          </p:nvSpPr>
          <p:spPr>
            <a:xfrm>
              <a:off x="0" y="1680"/>
              <a:ext cx="5760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ea typeface="Geneva"/>
                <a:cs typeface="Geneva"/>
              </a:endParaRPr>
            </a:p>
          </p:txBody>
        </p:sp>
        <p:cxnSp>
          <p:nvCxnSpPr>
            <p:cNvPr id="8" name="Straight Connector 9"/>
            <p:cNvCxnSpPr>
              <a:cxnSpLocks noChangeShapeType="1"/>
            </p:cNvCxnSpPr>
            <p:nvPr/>
          </p:nvCxnSpPr>
          <p:spPr bwMode="auto">
            <a:xfrm>
              <a:off x="384" y="2400"/>
              <a:ext cx="768" cy="1"/>
            </a:xfrm>
            <a:prstGeom prst="line">
              <a:avLst/>
            </a:prstGeom>
            <a:noFill/>
            <a:ln w="9525">
              <a:solidFill>
                <a:srgbClr val="BE0000"/>
              </a:solidFill>
              <a:round/>
              <a:headEnd/>
              <a:tailEnd/>
            </a:ln>
          </p:spPr>
        </p:cxnSp>
      </p:grpSp>
      <p:pic>
        <p:nvPicPr>
          <p:cNvPr id="9" name="Picture 13" descr="logo_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1013" y="6442075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800" y="4795200"/>
            <a:ext cx="7855200" cy="885600"/>
          </a:xfrm>
          <a:prstGeom prst="rect">
            <a:avLst/>
          </a:prstGeom>
        </p:spPr>
        <p:txBody>
          <a:bodyPr anchor="t"/>
          <a:lstStyle>
            <a:lvl1pPr algn="l" defTabSz="457200" rtl="0" fontAlgn="base">
              <a:spcBef>
                <a:spcPct val="0"/>
              </a:spcBef>
              <a:spcAft>
                <a:spcPts val="1800"/>
              </a:spcAft>
              <a:defRPr lang="en-US" sz="2400" kern="1200" dirty="0">
                <a:solidFill>
                  <a:srgbClr val="C00000"/>
                </a:solidFill>
                <a:latin typeface="Calibri" pitchFamily="34" charset="0"/>
                <a:ea typeface="DIN-Light"/>
                <a:cs typeface="DIN-Light"/>
              </a:defRPr>
            </a:lvl1pPr>
          </a:lstStyle>
          <a:p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2800" y="5850000"/>
            <a:ext cx="7855200" cy="324000"/>
          </a:xfrm>
          <a:prstGeom prst="rect">
            <a:avLst/>
          </a:prstGeom>
        </p:spPr>
        <p:txBody>
          <a:bodyPr anchor="b"/>
          <a:lstStyle>
            <a:lvl1pPr marL="0" indent="0" algn="l" defTabSz="457200" rtl="0" fontAlgn="base">
              <a:spcBef>
                <a:spcPct val="0"/>
              </a:spcBef>
              <a:spcAft>
                <a:spcPts val="1800"/>
              </a:spcAft>
              <a:buNone/>
              <a:defRPr lang="es-ES_tradnl" sz="1400" kern="1200" dirty="0" smtClean="0">
                <a:solidFill>
                  <a:srgbClr val="3C3D42"/>
                </a:solidFill>
                <a:latin typeface="Calibri" pitchFamily="34" charset="0"/>
                <a:ea typeface="Geneva"/>
                <a:cs typeface="Genev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subtítulo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420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420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6AE6FD-1716-47D6-8AA9-4ADF3C199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2800" y="1052737"/>
            <a:ext cx="3787192" cy="5073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C00000"/>
                </a:solidFill>
              </a:defRPr>
            </a:lvl1pPr>
            <a:lvl2pPr marL="82550" indent="-82550">
              <a:buNone/>
              <a:defRPr sz="2200">
                <a:solidFill>
                  <a:srgbClr val="7F7F7F"/>
                </a:solidFill>
              </a:defRPr>
            </a:lvl2pPr>
            <a:lvl3pPr marL="177800" indent="-177800">
              <a:buClr>
                <a:srgbClr val="C00000"/>
              </a:buClr>
              <a:buFont typeface="Calibri" pitchFamily="34" charset="0"/>
              <a:buChar char="&gt;"/>
              <a:defRPr sz="1900">
                <a:solidFill>
                  <a:srgbClr val="7F7F7F"/>
                </a:solidFill>
              </a:defRPr>
            </a:lvl3pPr>
            <a:lvl4pPr marL="450850" indent="-273050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4pPr>
            <a:lvl5pPr marL="712788" indent="-261938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5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44008" y="1052737"/>
            <a:ext cx="3787200" cy="507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C00000"/>
                </a:solidFill>
              </a:defRPr>
            </a:lvl1pPr>
            <a:lvl2pPr marL="82550" indent="-82550">
              <a:buNone/>
              <a:defRPr sz="2200">
                <a:solidFill>
                  <a:srgbClr val="7F7F7F"/>
                </a:solidFill>
              </a:defRPr>
            </a:lvl2pPr>
            <a:lvl3pPr marL="177800" indent="-177800">
              <a:buClr>
                <a:srgbClr val="C00000"/>
              </a:buClr>
              <a:buFont typeface="Calibri" pitchFamily="34" charset="0"/>
              <a:buChar char="&gt;"/>
              <a:defRPr sz="1900">
                <a:solidFill>
                  <a:srgbClr val="7F7F7F"/>
                </a:solidFill>
              </a:defRPr>
            </a:lvl3pPr>
            <a:lvl4pPr marL="450850" indent="-273050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4pPr>
            <a:lvl5pPr marL="712788" indent="-261938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5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40CCE9F0-8011-4268-A027-A6050413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s-ES" sz="1200" kern="1200">
                <a:solidFill>
                  <a:srgbClr val="898989"/>
                </a:solidFill>
                <a:latin typeface="Calibri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8 Título"/>
          <p:cNvSpPr>
            <a:spLocks noGrp="1"/>
          </p:cNvSpPr>
          <p:nvPr>
            <p:ph type="title" hasCustomPrompt="1"/>
          </p:nvPr>
        </p:nvSpPr>
        <p:spPr>
          <a:xfrm>
            <a:off x="482400" y="316800"/>
            <a:ext cx="7977600" cy="4068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2pPr>
              <a:defRPr lang="es-ES" sz="2200" b="1" kern="1200" dirty="0">
                <a:solidFill>
                  <a:srgbClr val="C00000"/>
                </a:solidFill>
                <a:latin typeface="+mn-lt"/>
                <a:ea typeface="Geneva"/>
                <a:cs typeface="Geneva"/>
              </a:defRPr>
            </a:lvl2pPr>
          </a:lstStyle>
          <a:p>
            <a:pPr marL="0" lvl="1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Haga clic para escribir el encabezado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9535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89535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535113"/>
            <a:ext cx="4042792" cy="4591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C00000"/>
                </a:solidFill>
              </a:defRPr>
            </a:lvl1pPr>
            <a:lvl2pPr marL="82550" indent="-82550">
              <a:buNone/>
              <a:defRPr sz="2200">
                <a:solidFill>
                  <a:srgbClr val="7F7F7F"/>
                </a:solidFill>
              </a:defRPr>
            </a:lvl2pPr>
            <a:lvl3pPr marL="177800" indent="-177800">
              <a:buClr>
                <a:srgbClr val="C00000"/>
              </a:buClr>
              <a:buFont typeface="Calibri" pitchFamily="34" charset="0"/>
              <a:buChar char="&gt;"/>
              <a:defRPr sz="1900">
                <a:solidFill>
                  <a:srgbClr val="7F7F7F"/>
                </a:solidFill>
              </a:defRPr>
            </a:lvl3pPr>
            <a:lvl4pPr marL="450850" indent="-273050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4pPr>
            <a:lvl5pPr marL="712788" indent="-261938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5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4008" y="1535113"/>
            <a:ext cx="4042792" cy="459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C00000"/>
                </a:solidFill>
              </a:defRPr>
            </a:lvl1pPr>
            <a:lvl2pPr marL="82550" indent="-82550">
              <a:buNone/>
              <a:defRPr sz="2200">
                <a:solidFill>
                  <a:srgbClr val="7F7F7F"/>
                </a:solidFill>
              </a:defRPr>
            </a:lvl2pPr>
            <a:lvl3pPr marL="177800" indent="-177800">
              <a:buClr>
                <a:srgbClr val="C00000"/>
              </a:buClr>
              <a:buFont typeface="Calibri" pitchFamily="34" charset="0"/>
              <a:buChar char="&gt;"/>
              <a:defRPr sz="1900">
                <a:solidFill>
                  <a:srgbClr val="7F7F7F"/>
                </a:solidFill>
              </a:defRPr>
            </a:lvl3pPr>
            <a:lvl4pPr marL="450850" indent="-273050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4pPr>
            <a:lvl5pPr marL="712788" indent="-261938">
              <a:buClr>
                <a:srgbClr val="C00000"/>
              </a:buClr>
              <a:buFont typeface="Arial" pitchFamily="34" charset="0"/>
              <a:buChar char="&gt;"/>
              <a:defRPr sz="1900">
                <a:solidFill>
                  <a:srgbClr val="7F7F7F"/>
                </a:solidFill>
              </a:defRPr>
            </a:lvl5pPr>
          </a:lstStyle>
          <a:p>
            <a:pPr lvl="0"/>
            <a:r>
              <a:rPr lang="es-ES_tradnl" dirty="0"/>
              <a:t>Haga </a:t>
            </a:r>
            <a:r>
              <a:rPr lang="es-ES_tradnl" dirty="0" err="1"/>
              <a:t>click</a:t>
            </a:r>
            <a:r>
              <a:rPr lang="es-ES_tradnl" dirty="0"/>
              <a:t> para escribir el título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s-ES" sz="1200" kern="1200">
                <a:solidFill>
                  <a:srgbClr val="898989"/>
                </a:solidFill>
                <a:latin typeface="Calibri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31ACF237-2B2A-4ECA-9548-AC938ABD9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482400" y="316800"/>
            <a:ext cx="7977600" cy="4068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2pPr marL="0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ES" sz="2200" b="1" kern="1200">
                <a:solidFill>
                  <a:srgbClr val="C00000"/>
                </a:solidFill>
                <a:latin typeface="+mn-lt"/>
                <a:ea typeface="Geneva"/>
                <a:cs typeface="Geneva"/>
              </a:defRPr>
            </a:lvl2pPr>
          </a:lstStyle>
          <a:p>
            <a:pPr marL="0" lvl="1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Haga clic para escribir el encabezado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s-ES" sz="1200" kern="1200">
                <a:solidFill>
                  <a:srgbClr val="898989"/>
                </a:solidFill>
                <a:latin typeface="Calibri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4A553B89-660B-4891-A03C-6C521D8AD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482400" y="316800"/>
            <a:ext cx="7981200" cy="4068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2pPr marL="0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ES" sz="2200" b="1" kern="1200">
                <a:solidFill>
                  <a:srgbClr val="C00000"/>
                </a:solidFill>
                <a:latin typeface="+mn-lt"/>
                <a:ea typeface="Geneva"/>
                <a:cs typeface="Geneva"/>
              </a:defRPr>
            </a:lvl2pPr>
          </a:lstStyle>
          <a:p>
            <a:pPr marL="0" lvl="1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Haga clic para escribir el encabezado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s-ES" sz="1200" kern="1200">
                <a:solidFill>
                  <a:srgbClr val="898989"/>
                </a:solidFill>
                <a:latin typeface="Calibri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3A48C0D-BC0F-4A03-B1D4-4DBB0DB5D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de Sección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s-ES" sz="1200" kern="1200">
                <a:solidFill>
                  <a:srgbClr val="898989"/>
                </a:solidFill>
                <a:latin typeface="Calibri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3A48C0D-BC0F-4A03-B1D4-4DBB0DB5D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2491200"/>
            <a:ext cx="7275600" cy="994950"/>
          </a:xfrm>
        </p:spPr>
        <p:txBody>
          <a:bodyPr anchor="ctr" anchorCtr="0">
            <a:noAutofit/>
          </a:bodyPr>
          <a:lstStyle>
            <a:lvl1pPr algn="just">
              <a:defRPr sz="3600" b="1"/>
            </a:lvl1pPr>
            <a:lvl2pPr>
              <a:defRPr sz="3600">
                <a:solidFill>
                  <a:srgbClr val="C00000"/>
                </a:solidFill>
              </a:defRPr>
            </a:lvl2pPr>
          </a:lstStyle>
          <a:p>
            <a:pPr lvl="0"/>
            <a:r>
              <a:rPr lang="es-ES" dirty="0"/>
              <a:t>Haga clic para escribir Nº Sección </a:t>
            </a: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971583" y="3486150"/>
            <a:ext cx="1729186" cy="0"/>
          </a:xfrm>
          <a:prstGeom prst="line">
            <a:avLst/>
          </a:prstGeom>
          <a:noFill/>
          <a:ln w="15875">
            <a:solidFill>
              <a:srgbClr val="BE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828675" y="3500438"/>
            <a:ext cx="7275513" cy="1285884"/>
          </a:xfrm>
        </p:spPr>
        <p:txBody>
          <a:bodyPr anchor="t" anchorCtr="0">
            <a:noAutofit/>
          </a:bodyPr>
          <a:lstStyle>
            <a:lvl1pPr algn="just">
              <a:defRPr sz="3600"/>
            </a:lvl1pPr>
          </a:lstStyle>
          <a:p>
            <a:pPr lvl="0"/>
            <a:r>
              <a:rPr lang="es-ES" dirty="0"/>
              <a:t>Haga clic para escribir Título Sección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de Subsección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anda_sup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logo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013" y="6248400"/>
            <a:ext cx="933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s-ES" sz="1200" kern="1200">
                <a:solidFill>
                  <a:srgbClr val="898989"/>
                </a:solidFill>
                <a:latin typeface="Calibri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3A48C0D-BC0F-4A03-B1D4-4DBB0DB5D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827088" y="2492375"/>
            <a:ext cx="7273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 b="1" dirty="0">
              <a:solidFill>
                <a:srgbClr val="3C3D42"/>
              </a:solidFill>
              <a:sym typeface="DIN-Medium"/>
            </a:endParaRPr>
          </a:p>
          <a:p>
            <a:endParaRPr lang="en-US" sz="700" dirty="0">
              <a:solidFill>
                <a:srgbClr val="BE0000"/>
              </a:solidFill>
              <a:sym typeface="DIN-Medium"/>
            </a:endParaRPr>
          </a:p>
          <a:p>
            <a:endParaRPr lang="en-US" sz="800" dirty="0">
              <a:solidFill>
                <a:srgbClr val="BE0000"/>
              </a:solidFill>
              <a:sym typeface="DIN-Medium"/>
            </a:endParaRPr>
          </a:p>
          <a:p>
            <a:endParaRPr lang="es-ES" sz="3600" dirty="0">
              <a:solidFill>
                <a:srgbClr val="3C3D42"/>
              </a:solidFill>
              <a:sym typeface="DIN-Medium"/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2492375"/>
            <a:ext cx="7275600" cy="993600"/>
          </a:xfrm>
        </p:spPr>
        <p:txBody>
          <a:bodyPr anchor="ctr" anchorCtr="0">
            <a:noAutofit/>
          </a:bodyPr>
          <a:lstStyle>
            <a:lvl1pPr algn="just">
              <a:defRPr sz="3600" b="1">
                <a:solidFill>
                  <a:srgbClr val="3C3D42"/>
                </a:solidFill>
              </a:defRPr>
            </a:lvl1pPr>
          </a:lstStyle>
          <a:p>
            <a:pPr lvl="0"/>
            <a:r>
              <a:rPr lang="es-ES" dirty="0"/>
              <a:t>Haga clic para escribir Nº </a:t>
            </a:r>
            <a:r>
              <a:rPr lang="es-ES" dirty="0" err="1"/>
              <a:t>subsección</a:t>
            </a:r>
            <a:endParaRPr lang="es-ES" dirty="0"/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971551" y="3486150"/>
            <a:ext cx="1728788" cy="0"/>
          </a:xfrm>
          <a:prstGeom prst="line">
            <a:avLst/>
          </a:prstGeom>
          <a:noFill/>
          <a:ln w="15875">
            <a:solidFill>
              <a:srgbClr val="3C3D4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828675" y="3486150"/>
            <a:ext cx="7275600" cy="1285200"/>
          </a:xfrm>
        </p:spPr>
        <p:txBody>
          <a:bodyPr>
            <a:noAutofit/>
          </a:bodyPr>
          <a:lstStyle>
            <a:lvl1pPr algn="just">
              <a:defRPr sz="3600" baseline="0">
                <a:solidFill>
                  <a:srgbClr val="3C3D42"/>
                </a:solidFill>
              </a:defRPr>
            </a:lvl1pPr>
          </a:lstStyle>
          <a:p>
            <a:pPr lvl="0"/>
            <a:r>
              <a:rPr lang="es-ES" dirty="0"/>
              <a:t>Haga clic para escribir Título </a:t>
            </a:r>
            <a:r>
              <a:rPr lang="es-ES" dirty="0" err="1"/>
              <a:t>Subsección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2400" y="316800"/>
            <a:ext cx="7981200" cy="40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2400" y="1051200"/>
            <a:ext cx="7977600" cy="49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71" r:id="rId8"/>
    <p:sldLayoutId id="2147483772" r:id="rId9"/>
    <p:sldLayoutId id="2147483767" r:id="rId10"/>
    <p:sldLayoutId id="2147483768" r:id="rId11"/>
    <p:sldLayoutId id="2147483769" r:id="rId12"/>
    <p:sldLayoutId id="2147483770" r:id="rId13"/>
    <p:sldLayoutId id="2147483773" r:id="rId14"/>
    <p:sldLayoutId id="2147483774" r:id="rId15"/>
  </p:sldLayoutIdLst>
  <p:hf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2200" kern="1200">
          <a:solidFill>
            <a:srgbClr val="C00000"/>
          </a:solidFill>
          <a:latin typeface="+mj-lt"/>
          <a:ea typeface="Geneva" pitchFamily="-65" charset="-128"/>
          <a:cs typeface="Geneva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3000" kern="1200">
          <a:solidFill>
            <a:srgbClr val="C00000"/>
          </a:solidFill>
          <a:latin typeface="+mn-lt"/>
          <a:ea typeface="Geneva" pitchFamily="-65" charset="-128"/>
          <a:cs typeface="Geneva" pitchFamily="-65" charset="-128"/>
        </a:defRPr>
      </a:lvl1pPr>
      <a:lvl2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2200" kern="1200">
          <a:solidFill>
            <a:srgbClr val="7F7F7F"/>
          </a:solidFill>
          <a:latin typeface="+mn-lt"/>
          <a:ea typeface="Geneva" pitchFamily="-65" charset="-128"/>
          <a:cs typeface="Geneva"/>
        </a:defRPr>
      </a:lvl2pPr>
      <a:lvl3pPr marL="174625" indent="-174625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Calibri" pitchFamily="34" charset="0"/>
        <a:buChar char="&gt;"/>
        <a:defRPr sz="1900" kern="1200">
          <a:solidFill>
            <a:srgbClr val="7F7F7F"/>
          </a:solidFill>
          <a:latin typeface="+mn-lt"/>
          <a:ea typeface="Geneva" pitchFamily="-65" charset="-128"/>
          <a:cs typeface="Geneva"/>
        </a:defRPr>
      </a:lvl3pPr>
      <a:lvl4pPr marL="450850" indent="-276225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&gt;"/>
        <a:defRPr sz="1900" kern="1200">
          <a:solidFill>
            <a:srgbClr val="7F7F7F"/>
          </a:solidFill>
          <a:latin typeface="+mn-lt"/>
          <a:ea typeface="Geneva" pitchFamily="-65" charset="-128"/>
          <a:cs typeface="Geneva"/>
        </a:defRPr>
      </a:lvl4pPr>
      <a:lvl5pPr marL="714375" indent="-263525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&gt;"/>
        <a:defRPr sz="1900" kern="1200">
          <a:solidFill>
            <a:srgbClr val="7F7F7F"/>
          </a:solidFill>
          <a:latin typeface="+mn-lt"/>
          <a:ea typeface="Geneva" pitchFamily="-65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532800" y="4293096"/>
            <a:ext cx="3535200" cy="324000"/>
          </a:xfrm>
        </p:spPr>
        <p:txBody>
          <a:bodyPr/>
          <a:lstStyle/>
          <a:p>
            <a:r>
              <a:rPr lang="es-ES" b="1" dirty="0"/>
              <a:t>SETEMBRE DE 2016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2800" y="2924944"/>
            <a:ext cx="7855200" cy="1152128"/>
          </a:xfrm>
        </p:spPr>
        <p:txBody>
          <a:bodyPr/>
          <a:lstStyle/>
          <a:p>
            <a:r>
              <a:rPr lang="ca-ES" b="1" dirty="0"/>
              <a:t>DETECCIÓ, ANÀLISI I MEDIACIÓ D’HABITATGE BUIT AL CENTRE URBÀ D'ARENYS DE MUNT</a:t>
            </a:r>
            <a:br>
              <a:rPr lang="ca-ES" b="1" dirty="0"/>
            </a:br>
            <a:r>
              <a:rPr lang="ca-ES" dirty="0"/>
              <a:t>Resultats del treball de camp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45224"/>
            <a:ext cx="624715" cy="728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0251" y="551711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Ajuntament </a:t>
            </a:r>
          </a:p>
          <a:p>
            <a:r>
              <a:rPr lang="ca-ES" sz="1600" dirty="0"/>
              <a:t> d’Arenys de Munt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53B89-660B-4891-A03C-6C521D8ADC4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2400" y="142852"/>
            <a:ext cx="7981200" cy="612000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UNIVERS HABITATGES BUITS (DESOCUPATS + 2 ANYS)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49146" b="323"/>
          <a:stretch>
            <a:fillRect/>
          </a:stretch>
        </p:blipFill>
        <p:spPr bwMode="auto">
          <a:xfrm>
            <a:off x="1099500" y="980728"/>
            <a:ext cx="6863904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077" y="6151459"/>
            <a:ext cx="454939" cy="535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5664" y="60947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</a:t>
            </a:r>
            <a:r>
              <a:rPr lang="ca-ES" sz="1200" dirty="0"/>
              <a:t>Ajuntament </a:t>
            </a:r>
          </a:p>
          <a:p>
            <a:r>
              <a:rPr lang="ca-ES" sz="1200" dirty="0"/>
              <a:t> d’Arenys de Munt</a:t>
            </a:r>
          </a:p>
        </p:txBody>
      </p:sp>
    </p:spTree>
    <p:extLst>
      <p:ext uri="{BB962C8B-B14F-4D97-AF65-F5344CB8AC3E}">
        <p14:creationId xmlns:p14="http://schemas.microsoft.com/office/powerpoint/2010/main" val="123593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53B89-660B-4891-A03C-6C521D8ADC4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2400" y="142852"/>
            <a:ext cx="7981200" cy="612000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UNIVERS HABITATGES BUITS (DESOCUPATS + 2 ANYS)</a:t>
            </a:r>
            <a:endParaRPr lang="es-ES" b="1" dirty="0"/>
          </a:p>
        </p:txBody>
      </p:sp>
      <p:sp>
        <p:nvSpPr>
          <p:cNvPr id="19" name="18 Rectángulo"/>
          <p:cNvSpPr/>
          <p:nvPr/>
        </p:nvSpPr>
        <p:spPr>
          <a:xfrm>
            <a:off x="500035" y="928670"/>
            <a:ext cx="79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C00000"/>
                </a:solidFill>
              </a:rPr>
              <a:t>EXECUCIÓ DEL TREBALL DE CAMP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00034" y="1679897"/>
            <a:ext cx="79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1</a:t>
            </a:r>
            <a:r>
              <a:rPr lang="ca-ES" b="1" baseline="30000" dirty="0"/>
              <a:t>es</a:t>
            </a:r>
            <a:r>
              <a:rPr lang="ca-ES" b="1" dirty="0"/>
              <a:t> visites: </a:t>
            </a:r>
            <a:r>
              <a:rPr lang="ca-ES" dirty="0"/>
              <a:t>del 18/07/2016 al 23/07/2016.</a:t>
            </a:r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2</a:t>
            </a:r>
            <a:r>
              <a:rPr lang="ca-ES" b="1" baseline="30000" dirty="0"/>
              <a:t>ones</a:t>
            </a:r>
            <a:r>
              <a:rPr lang="ca-ES" b="1" dirty="0"/>
              <a:t> visites</a:t>
            </a:r>
            <a:r>
              <a:rPr lang="ca-ES" dirty="0"/>
              <a:t>: del 25/07/2016 al 29/07/2016.</a:t>
            </a:r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3</a:t>
            </a:r>
            <a:r>
              <a:rPr lang="ca-ES" b="1" baseline="30000" dirty="0"/>
              <a:t>es</a:t>
            </a:r>
            <a:r>
              <a:rPr lang="ca-ES" b="1" dirty="0"/>
              <a:t> visites: </a:t>
            </a:r>
            <a:r>
              <a:rPr lang="ca-ES" dirty="0"/>
              <a:t>del 01/09/2016 al 02/09/2016 i del 05/09/2016 al 06/09/2016.</a:t>
            </a:r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b="1" dirty="0"/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Consultes segons informacions presents a anuncis d’habitatges en oferta, identificats al llarg de les visites de carrer</a:t>
            </a:r>
            <a:r>
              <a:rPr lang="ca-ES" dirty="0"/>
              <a:t>: del 08/09/2016 al 09/09/2016</a:t>
            </a:r>
          </a:p>
          <a:p>
            <a:pPr marL="1641475" lvl="3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dirty="0"/>
              <a:t>Don Piso</a:t>
            </a:r>
          </a:p>
          <a:p>
            <a:pPr marL="1641475" lvl="3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dirty="0"/>
              <a:t>Finques </a:t>
            </a:r>
            <a:r>
              <a:rPr lang="ca-ES" dirty="0" err="1"/>
              <a:t>Blaumar</a:t>
            </a:r>
            <a:endParaRPr lang="ca-ES" dirty="0"/>
          </a:p>
          <a:p>
            <a:pPr marL="1641475" lvl="3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dirty="0" err="1"/>
              <a:t>GdeH</a:t>
            </a:r>
            <a:r>
              <a:rPr lang="ca-ES" dirty="0"/>
              <a:t> </a:t>
            </a:r>
            <a:r>
              <a:rPr lang="ca-ES" dirty="0" err="1"/>
              <a:t>Consulting</a:t>
            </a:r>
            <a:r>
              <a:rPr lang="ca-ES" dirty="0"/>
              <a:t> </a:t>
            </a:r>
            <a:r>
              <a:rPr lang="ca-ES" dirty="0" err="1"/>
              <a:t>Inmobiliario</a:t>
            </a:r>
            <a:endParaRPr lang="ca-ES" dirty="0"/>
          </a:p>
          <a:p>
            <a:pPr marL="1641475" lvl="3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dirty="0"/>
              <a:t>La Rectora</a:t>
            </a:r>
          </a:p>
          <a:p>
            <a:pPr marL="1641475" lvl="3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dirty="0" err="1"/>
              <a:t>Solvia</a:t>
            </a:r>
            <a:endParaRPr lang="ca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077" y="6093296"/>
            <a:ext cx="485143" cy="570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3885" y="605418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</a:t>
            </a:r>
            <a:r>
              <a:rPr lang="ca-ES" sz="1200" dirty="0"/>
              <a:t>Ajuntament </a:t>
            </a:r>
          </a:p>
          <a:p>
            <a:r>
              <a:rPr lang="ca-ES" sz="1200" dirty="0"/>
              <a:t> d’Arenys de Munt</a:t>
            </a:r>
          </a:p>
        </p:txBody>
      </p:sp>
    </p:spTree>
    <p:extLst>
      <p:ext uri="{BB962C8B-B14F-4D97-AF65-F5344CB8AC3E}">
        <p14:creationId xmlns:p14="http://schemas.microsoft.com/office/powerpoint/2010/main" val="123593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53B89-660B-4891-A03C-6C521D8ADC4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2400" y="142852"/>
            <a:ext cx="7981200" cy="612000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UNIVERS HABITATGES BUITS (DESOCUPATS + 2 ANYS)</a:t>
            </a:r>
            <a:endParaRPr lang="es-ES" b="1" dirty="0"/>
          </a:p>
        </p:txBody>
      </p:sp>
      <p:sp>
        <p:nvSpPr>
          <p:cNvPr id="19" name="18 Rectángulo"/>
          <p:cNvSpPr/>
          <p:nvPr/>
        </p:nvSpPr>
        <p:spPr>
          <a:xfrm>
            <a:off x="520237" y="764704"/>
            <a:ext cx="79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C00000"/>
                </a:solidFill>
              </a:rPr>
              <a:t>RESULTATS DEL TREBALL DE CAMP: MAGNITUDS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83568" y="1988840"/>
            <a:ext cx="302433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/>
              <a:t>300 identificades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83568" y="4077072"/>
            <a:ext cx="302433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/>
              <a:t>11 inexistents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83568" y="4743146"/>
            <a:ext cx="302433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dirty="0"/>
              <a:t>4 descartades per manca d’informació/informació </a:t>
            </a:r>
            <a:r>
              <a:rPr lang="ca-ES" sz="1600" dirty="0" err="1"/>
              <a:t>d’API</a:t>
            </a:r>
            <a:endParaRPr lang="ca-ES" sz="16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83568" y="5337212"/>
            <a:ext cx="302433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/>
              <a:t>5 repetides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683568" y="2672916"/>
            <a:ext cx="302433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dirty="0"/>
              <a:t>13 desglossades</a:t>
            </a:r>
          </a:p>
          <a:p>
            <a:pPr algn="ctr"/>
            <a:r>
              <a:rPr lang="ca-ES" sz="1600" dirty="0"/>
              <a:t>(derivades en 35 addicionals)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20237" y="1196752"/>
            <a:ext cx="3331683" cy="4824536"/>
          </a:xfrm>
          <a:prstGeom prst="roundRect">
            <a:avLst>
              <a:gd name="adj" fmla="val 8331"/>
            </a:avLst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369 ADRECES ORIGINÀRIES</a:t>
            </a:r>
          </a:p>
        </p:txBody>
      </p:sp>
      <p:cxnSp>
        <p:nvCxnSpPr>
          <p:cNvPr id="17" name="16 Conector recto de flecha"/>
          <p:cNvCxnSpPr>
            <a:stCxn id="11" idx="3"/>
            <a:endCxn id="35" idx="1"/>
          </p:cNvCxnSpPr>
          <p:nvPr/>
        </p:nvCxnSpPr>
        <p:spPr>
          <a:xfrm>
            <a:off x="3707904" y="4329100"/>
            <a:ext cx="172819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2" idx="3"/>
            <a:endCxn id="36" idx="1"/>
          </p:cNvCxnSpPr>
          <p:nvPr/>
        </p:nvCxnSpPr>
        <p:spPr>
          <a:xfrm>
            <a:off x="3707904" y="4995174"/>
            <a:ext cx="172819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3" idx="3"/>
            <a:endCxn id="27" idx="1"/>
          </p:cNvCxnSpPr>
          <p:nvPr/>
        </p:nvCxnSpPr>
        <p:spPr>
          <a:xfrm>
            <a:off x="3707904" y="5589240"/>
            <a:ext cx="64807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4355976" y="5379603"/>
            <a:ext cx="504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sym typeface="Wingdings"/>
              </a:rPr>
              <a:t>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5272765" y="1196752"/>
            <a:ext cx="3331683" cy="4824536"/>
          </a:xfrm>
          <a:prstGeom prst="roundRect">
            <a:avLst>
              <a:gd name="adj" fmla="val 8331"/>
            </a:avLst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399 ADRECES EXPLORADES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5436096" y="4113076"/>
            <a:ext cx="302433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/>
              <a:t>11 inexistents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5436096" y="4761148"/>
            <a:ext cx="302433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dirty="0"/>
              <a:t>4 descartades</a:t>
            </a:r>
          </a:p>
        </p:txBody>
      </p:sp>
      <p:sp>
        <p:nvSpPr>
          <p:cNvPr id="42" name="41 Cerrar corchete"/>
          <p:cNvSpPr/>
          <p:nvPr/>
        </p:nvSpPr>
        <p:spPr>
          <a:xfrm>
            <a:off x="3707904" y="2007048"/>
            <a:ext cx="45719" cy="1836000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cxnSp>
        <p:nvCxnSpPr>
          <p:cNvPr id="43" name="42 Conector recto de flecha"/>
          <p:cNvCxnSpPr>
            <a:stCxn id="42" idx="2"/>
            <a:endCxn id="50" idx="1"/>
          </p:cNvCxnSpPr>
          <p:nvPr/>
        </p:nvCxnSpPr>
        <p:spPr>
          <a:xfrm>
            <a:off x="3753623" y="2925048"/>
            <a:ext cx="161046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45 Rectángulo redondeado"/>
          <p:cNvSpPr/>
          <p:nvPr/>
        </p:nvSpPr>
        <p:spPr>
          <a:xfrm>
            <a:off x="5436096" y="1988840"/>
            <a:ext cx="3024336" cy="288000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197 HABIT. DESOCUPATS</a:t>
            </a:r>
          </a:p>
        </p:txBody>
      </p:sp>
      <p:sp>
        <p:nvSpPr>
          <p:cNvPr id="50" name="49 Abrir corchete"/>
          <p:cNvSpPr/>
          <p:nvPr/>
        </p:nvSpPr>
        <p:spPr>
          <a:xfrm>
            <a:off x="5364088" y="1989048"/>
            <a:ext cx="45719" cy="1872000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52" name="51 Rectángulo redondeado"/>
          <p:cNvSpPr/>
          <p:nvPr/>
        </p:nvSpPr>
        <p:spPr>
          <a:xfrm>
            <a:off x="5436096" y="3176996"/>
            <a:ext cx="3024336" cy="288000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7 HABIT. ÚS ACTIV. EC.</a:t>
            </a:r>
          </a:p>
        </p:txBody>
      </p:sp>
      <p:sp>
        <p:nvSpPr>
          <p:cNvPr id="53" name="52 Rectángulo redondeado"/>
          <p:cNvSpPr/>
          <p:nvPr/>
        </p:nvSpPr>
        <p:spPr>
          <a:xfrm>
            <a:off x="5436096" y="3573048"/>
            <a:ext cx="3024336" cy="288000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/>
              <a:t>47 </a:t>
            </a:r>
            <a:r>
              <a:rPr lang="es-ES" sz="1600" dirty="0"/>
              <a:t>NO HABIT.</a:t>
            </a:r>
          </a:p>
        </p:txBody>
      </p:sp>
      <p:sp>
        <p:nvSpPr>
          <p:cNvPr id="54" name="53 Rectángulo redondeado"/>
          <p:cNvSpPr/>
          <p:nvPr/>
        </p:nvSpPr>
        <p:spPr>
          <a:xfrm>
            <a:off x="5436096" y="2384892"/>
            <a:ext cx="3024336" cy="28800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130 HABIT. OCUPATS</a:t>
            </a:r>
          </a:p>
        </p:txBody>
      </p:sp>
      <p:sp>
        <p:nvSpPr>
          <p:cNvPr id="55" name="54 Rectángulo redondeado"/>
          <p:cNvSpPr/>
          <p:nvPr/>
        </p:nvSpPr>
        <p:spPr>
          <a:xfrm>
            <a:off x="5436096" y="2780944"/>
            <a:ext cx="3024336" cy="2880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3 HABIT. 2ª RESID./ÚS TURÍSTIC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3779912" y="24115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384 immobles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683568" y="3356992"/>
            <a:ext cx="302433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dirty="0"/>
              <a:t>36 no corresponents a comptador d’habitatge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037" y="6167722"/>
            <a:ext cx="454939" cy="5352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83968" y="61274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</a:t>
            </a:r>
            <a:r>
              <a:rPr lang="ca-ES" sz="1200" dirty="0"/>
              <a:t>Ajuntament </a:t>
            </a:r>
          </a:p>
          <a:p>
            <a:r>
              <a:rPr lang="ca-ES" sz="1200" dirty="0"/>
              <a:t> d’Arenys de Munt</a:t>
            </a:r>
          </a:p>
        </p:txBody>
      </p:sp>
    </p:spTree>
    <p:extLst>
      <p:ext uri="{BB962C8B-B14F-4D97-AF65-F5344CB8AC3E}">
        <p14:creationId xmlns:p14="http://schemas.microsoft.com/office/powerpoint/2010/main" val="1235935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53B89-660B-4891-A03C-6C521D8ADC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2400" y="142852"/>
            <a:ext cx="7981200" cy="612000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UNIVERS HABITATGES BUITS (DESOCUPATS + 2 ANYS)</a:t>
            </a:r>
            <a:endParaRPr lang="es-ES" b="1" dirty="0"/>
          </a:p>
        </p:txBody>
      </p:sp>
      <p:sp>
        <p:nvSpPr>
          <p:cNvPr id="19" name="18 Rectángulo"/>
          <p:cNvSpPr/>
          <p:nvPr/>
        </p:nvSpPr>
        <p:spPr>
          <a:xfrm>
            <a:off x="520237" y="764704"/>
            <a:ext cx="79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C00000"/>
                </a:solidFill>
              </a:rPr>
              <a:t>RESULTATS DEL TREBALL DE CAMP: MAGNITUDS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5455" y="1666875"/>
            <a:ext cx="50768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913" y="6083979"/>
            <a:ext cx="463031" cy="544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605418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</a:t>
            </a:r>
            <a:r>
              <a:rPr lang="ca-ES" sz="1200" dirty="0"/>
              <a:t>Ajuntament </a:t>
            </a:r>
          </a:p>
          <a:p>
            <a:r>
              <a:rPr lang="ca-ES" sz="1200" dirty="0"/>
              <a:t> d’Arenys de Munt</a:t>
            </a:r>
          </a:p>
        </p:txBody>
      </p:sp>
    </p:spTree>
    <p:extLst>
      <p:ext uri="{BB962C8B-B14F-4D97-AF65-F5344CB8AC3E}">
        <p14:creationId xmlns:p14="http://schemas.microsoft.com/office/powerpoint/2010/main" val="123593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53B89-660B-4891-A03C-6C521D8ADC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2400" y="142852"/>
            <a:ext cx="7981200" cy="612000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UNIVERS HABITATGES BUITS (DESOCUPATS + 2 ANYS)</a:t>
            </a:r>
            <a:endParaRPr lang="es-ES" b="1" dirty="0"/>
          </a:p>
        </p:txBody>
      </p:sp>
      <p:sp>
        <p:nvSpPr>
          <p:cNvPr id="19" name="18 Rectángulo"/>
          <p:cNvSpPr/>
          <p:nvPr/>
        </p:nvSpPr>
        <p:spPr>
          <a:xfrm>
            <a:off x="520237" y="764704"/>
            <a:ext cx="79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C00000"/>
                </a:solidFill>
              </a:rPr>
              <a:t>RESULTATS DEL TREBALL DE CAMP: CASUÍSTIQUES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20237" y="1219974"/>
            <a:ext cx="79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11 adreces incorrectes/dubtoses/inexistents, 4 que s’han descartat,</a:t>
            </a:r>
            <a:r>
              <a:rPr lang="ca-ES" dirty="0"/>
              <a:t> o bé per no disposar d’informació suficient per identificar algun habitatge, o bé per correspondre a comptadors de pàrquing/comunitat, i</a:t>
            </a:r>
            <a:r>
              <a:rPr lang="ca-ES" b="1" dirty="0"/>
              <a:t> 5 repetides en el llistat.</a:t>
            </a:r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dirty="0"/>
              <a:t>De les existents no descartades ni repetides, </a:t>
            </a:r>
            <a:r>
              <a:rPr lang="ca-ES" b="1" dirty="0"/>
              <a:t>47 no</a:t>
            </a:r>
            <a:r>
              <a:rPr lang="ca-ES" dirty="0"/>
              <a:t> corresponen a </a:t>
            </a:r>
            <a:r>
              <a:rPr lang="ca-ES" b="1" dirty="0"/>
              <a:t>habitatges</a:t>
            </a:r>
            <a:r>
              <a:rPr lang="ca-ES" dirty="0"/>
              <a:t> i </a:t>
            </a:r>
            <a:r>
              <a:rPr lang="ca-ES" b="1" dirty="0"/>
              <a:t>7</a:t>
            </a:r>
            <a:r>
              <a:rPr lang="ca-ES" dirty="0"/>
              <a:t> són </a:t>
            </a:r>
            <a:r>
              <a:rPr lang="ca-ES" b="1" dirty="0"/>
              <a:t>habitatges</a:t>
            </a:r>
            <a:r>
              <a:rPr lang="ca-ES" dirty="0"/>
              <a:t> que s’utilitzen per </a:t>
            </a:r>
            <a:r>
              <a:rPr lang="ca-ES" b="1" dirty="0"/>
              <a:t>activitats econòmiques</a:t>
            </a:r>
            <a:r>
              <a:rPr lang="ca-ES" dirty="0"/>
              <a:t>.</a:t>
            </a:r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dirty="0"/>
              <a:t>De les </a:t>
            </a:r>
            <a:r>
              <a:rPr lang="ca-ES" b="1" dirty="0"/>
              <a:t>330 adreces restants</a:t>
            </a:r>
            <a:r>
              <a:rPr lang="ca-ES" dirty="0"/>
              <a:t>:</a:t>
            </a:r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727075" lvl="1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El 46,3% </a:t>
            </a:r>
            <a:r>
              <a:rPr lang="ca-ES" dirty="0"/>
              <a:t>són</a:t>
            </a:r>
            <a:r>
              <a:rPr lang="ca-ES" b="1" dirty="0"/>
              <a:t> habitatges ocupats habitualment</a:t>
            </a:r>
            <a:r>
              <a:rPr lang="ca-ES" dirty="0"/>
              <a:t>. Es troben, fonamentalment, a la Rambla Riera i Penya, l’Avinguda </a:t>
            </a:r>
            <a:r>
              <a:rPr lang="ca-ES" dirty="0" err="1"/>
              <a:t>Panagall</a:t>
            </a:r>
            <a:r>
              <a:rPr lang="ca-ES" dirty="0"/>
              <a:t>, i el Carrer Sant Pau.</a:t>
            </a:r>
          </a:p>
          <a:p>
            <a:pPr marL="727075" lvl="1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Poc més de l’1% </a:t>
            </a:r>
            <a:r>
              <a:rPr lang="ca-ES" dirty="0"/>
              <a:t>són</a:t>
            </a:r>
            <a:r>
              <a:rPr lang="ca-ES" b="1" dirty="0"/>
              <a:t> ocupats</a:t>
            </a:r>
            <a:r>
              <a:rPr lang="ca-ES" dirty="0"/>
              <a:t> en </a:t>
            </a:r>
            <a:r>
              <a:rPr lang="ca-ES" b="1" dirty="0"/>
              <a:t>2ª residència</a:t>
            </a:r>
            <a:r>
              <a:rPr lang="ca-ES" dirty="0"/>
              <a:t> o d’</a:t>
            </a:r>
            <a:r>
              <a:rPr lang="ca-ES" b="1" dirty="0"/>
              <a:t>ús turístic</a:t>
            </a:r>
            <a:r>
              <a:rPr lang="ca-ES" dirty="0"/>
              <a:t>. Es localitzen a l’Avinguda Sant Jordi, el Passatge Joan XXIII i la Rambla Riera i Penya.</a:t>
            </a:r>
          </a:p>
          <a:p>
            <a:pPr marL="727075" lvl="1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En 7 de cada 10 no s’ha trobat ningú </a:t>
            </a:r>
            <a:r>
              <a:rPr lang="ca-ES" dirty="0"/>
              <a:t>en cap de les 3 visites i, per tant, es consideren </a:t>
            </a:r>
            <a:r>
              <a:rPr lang="ca-ES" b="1" dirty="0"/>
              <a:t>desocupats</a:t>
            </a:r>
            <a:r>
              <a:rPr lang="ca-ES" dirty="0"/>
              <a:t>. La immensa majoria es troben en un </a:t>
            </a:r>
            <a:r>
              <a:rPr lang="ca-ES" b="1" dirty="0"/>
              <a:t>edifici</a:t>
            </a:r>
            <a:r>
              <a:rPr lang="ca-ES" dirty="0"/>
              <a:t> en </a:t>
            </a:r>
            <a:r>
              <a:rPr lang="ca-ES" b="1" dirty="0"/>
              <a:t>bon</a:t>
            </a:r>
            <a:r>
              <a:rPr lang="ca-ES" dirty="0"/>
              <a:t> </a:t>
            </a:r>
            <a:r>
              <a:rPr lang="ca-ES" b="1" dirty="0"/>
              <a:t>estat</a:t>
            </a:r>
            <a:r>
              <a:rPr lang="ca-ES" dirty="0"/>
              <a:t> de conservació, i estan ubicats a la Rambla Riera i Penya, l’Avinguda Sant Carles, l’Avinguda </a:t>
            </a:r>
            <a:r>
              <a:rPr lang="ca-ES" dirty="0" err="1"/>
              <a:t>Panagall</a:t>
            </a:r>
            <a:r>
              <a:rPr lang="ca-ES" dirty="0"/>
              <a:t>, el Carrer Sant Antoni i el Carrer Sant Pau.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6196335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</a:t>
            </a:r>
            <a:r>
              <a:rPr lang="ca-ES" sz="1200" dirty="0"/>
              <a:t>Ajuntament </a:t>
            </a:r>
          </a:p>
          <a:p>
            <a:r>
              <a:rPr lang="ca-ES" sz="1200" dirty="0"/>
              <a:t> d’Arenys de Munt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289" y="6045469"/>
            <a:ext cx="628592" cy="7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154" y="4437112"/>
            <a:ext cx="765862" cy="901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4905" y="4626008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</a:t>
            </a:r>
            <a:r>
              <a:rPr lang="ca-ES" sz="1400" dirty="0"/>
              <a:t>Ajuntament </a:t>
            </a:r>
          </a:p>
          <a:p>
            <a:r>
              <a:rPr lang="ca-ES" sz="1400" dirty="0"/>
              <a:t> d’Arenys de Munt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C6F265A-8271-414A-BDF7-6F3D484F8F4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377" name="Picture 15" descr="banda_sup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81013" y="355600"/>
            <a:ext cx="7978775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44000" anchor="ctr"/>
          <a:lstStyle/>
          <a:p>
            <a:pPr marL="742950" lvl="1" indent="-285750" algn="r">
              <a:defRPr/>
            </a:pPr>
            <a:r>
              <a:rPr lang="en-US" sz="2200" dirty="0">
                <a:solidFill>
                  <a:srgbClr val="C00000"/>
                </a:solidFill>
                <a:ea typeface="Geneva"/>
                <a:cs typeface="Geneva"/>
              </a:rPr>
              <a:t>ÍNDEX</a:t>
            </a:r>
            <a:endParaRPr lang="es-ES" sz="2200" dirty="0">
              <a:solidFill>
                <a:srgbClr val="C00000"/>
              </a:solidFill>
              <a:ea typeface="Geneva"/>
              <a:cs typeface="Geneva"/>
            </a:endParaRPr>
          </a:p>
        </p:txBody>
      </p:sp>
      <p:pic>
        <p:nvPicPr>
          <p:cNvPr id="14379" name="Picture 11" descr="banda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9"/>
          <p:cNvCxnSpPr/>
          <p:nvPr/>
        </p:nvCxnSpPr>
        <p:spPr>
          <a:xfrm>
            <a:off x="0" y="828675"/>
            <a:ext cx="9144000" cy="9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Group 60"/>
          <p:cNvGraphicFramePr>
            <a:graphicFrameLocks/>
          </p:cNvGraphicFramePr>
          <p:nvPr/>
        </p:nvGraphicFramePr>
        <p:xfrm>
          <a:off x="481013" y="2560190"/>
          <a:ext cx="8218487" cy="1012826"/>
        </p:xfrm>
        <a:graphic>
          <a:graphicData uri="http://schemas.openxmlformats.org/drawingml/2006/table">
            <a:tbl>
              <a:tblPr/>
              <a:tblGrid>
                <a:gridCol w="778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Geneva"/>
                          <a:cs typeface="Geneva"/>
                        </a:rPr>
                        <a:t>1</a:t>
                      </a:r>
                      <a:r>
                        <a:rPr kumimoji="0" lang="ca-ES" sz="2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Geneva"/>
                          <a:cs typeface="Geneva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Geneva"/>
                          <a:cs typeface="Geneva"/>
                        </a:rPr>
                        <a:t>Fase 1. Identificació dels habitatges potencialment buits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1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3C3D42"/>
                          </a:solidFill>
                          <a:effectLst/>
                          <a:latin typeface="Calibri" pitchFamily="34" charset="0"/>
                          <a:ea typeface="Geneva"/>
                          <a:cs typeface="Geneva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1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Geneva"/>
                          <a:cs typeface="Geneva"/>
                        </a:rPr>
                        <a:t>2</a:t>
                      </a:r>
                      <a:r>
                        <a:rPr kumimoji="0" lang="ca-ES" sz="21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Geneva"/>
                          <a:cs typeface="Geneva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1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Geneva"/>
                          <a:cs typeface="Geneva"/>
                        </a:rPr>
                        <a:t>Fase 2. Exploració i caracterització dels habitatges buits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C3D42"/>
                          </a:solidFill>
                          <a:effectLst/>
                          <a:latin typeface="Calibri" pitchFamily="34" charset="0"/>
                          <a:ea typeface="Geneva"/>
                          <a:cs typeface="Geneva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937" y="6129447"/>
            <a:ext cx="624715" cy="728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578" y="6163288"/>
            <a:ext cx="3023878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A48C0D-BC0F-4A03-B1D4-4DBB0DB5D3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Fase 1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dirty="0"/>
              <a:t>Identificació dels habitatges potencialment buits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989892"/>
            <a:ext cx="621846" cy="73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718" y="6044760"/>
            <a:ext cx="3023878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53B89-660B-4891-A03C-6C521D8ADC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2400" y="142852"/>
            <a:ext cx="7981200" cy="612000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UNIVERS HABITATGES BUITS (DESOCUPATS + 2 ANYS)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1" y="714182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C00000"/>
                </a:solidFill>
              </a:rPr>
              <a:t>FONTS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5580001" y="714182"/>
            <a:ext cx="3528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C00000"/>
                </a:solidFill>
              </a:rPr>
              <a:t>RESULTATS</a:t>
            </a:r>
          </a:p>
        </p:txBody>
      </p:sp>
      <p:grpSp>
        <p:nvGrpSpPr>
          <p:cNvPr id="73" name="72 Grupo"/>
          <p:cNvGrpSpPr/>
          <p:nvPr/>
        </p:nvGrpSpPr>
        <p:grpSpPr>
          <a:xfrm>
            <a:off x="105111" y="1052736"/>
            <a:ext cx="9003393" cy="1569660"/>
            <a:chOff x="105056" y="1268760"/>
            <a:chExt cx="9003393" cy="1569660"/>
          </a:xfrm>
        </p:grpSpPr>
        <p:sp>
          <p:nvSpPr>
            <p:cNvPr id="11" name="10 CuadroTexto"/>
            <p:cNvSpPr txBox="1"/>
            <p:nvPr/>
          </p:nvSpPr>
          <p:spPr>
            <a:xfrm>
              <a:off x="818622" y="1514981"/>
              <a:ext cx="378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dirty="0"/>
                <a:t>Consums d’aigua ≤ 5 m</a:t>
              </a:r>
              <a:r>
                <a:rPr lang="ca-ES" sz="1600" baseline="30000" dirty="0"/>
                <a:t>3</a:t>
              </a:r>
              <a:r>
                <a:rPr lang="ca-ES" sz="1600" dirty="0"/>
                <a:t> anuals (924)</a:t>
              </a:r>
            </a:p>
            <a:p>
              <a:r>
                <a:rPr lang="ca-ES" sz="1600" dirty="0"/>
                <a:t>Altes d’aigua (116)</a:t>
              </a:r>
            </a:p>
            <a:p>
              <a:r>
                <a:rPr lang="ca-ES" sz="1600" dirty="0"/>
                <a:t>Baixes d’aigua (273)</a:t>
              </a:r>
            </a:p>
            <a:p>
              <a:r>
                <a:rPr lang="ca-ES" sz="1600" dirty="0"/>
                <a:t>(Abr2014 – Mar2015 i Abr2015 – Mar2016)</a:t>
              </a:r>
            </a:p>
          </p:txBody>
        </p:sp>
        <p:cxnSp>
          <p:nvCxnSpPr>
            <p:cNvPr id="18" name="17 Conector recto de flecha"/>
            <p:cNvCxnSpPr>
              <a:stCxn id="11" idx="3"/>
              <a:endCxn id="40" idx="1"/>
            </p:cNvCxnSpPr>
            <p:nvPr/>
          </p:nvCxnSpPr>
          <p:spPr>
            <a:xfrm>
              <a:off x="4598622" y="2053590"/>
              <a:ext cx="98143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CuadroTexto"/>
            <p:cNvSpPr txBox="1"/>
            <p:nvPr/>
          </p:nvSpPr>
          <p:spPr>
            <a:xfrm>
              <a:off x="4572980" y="1557352"/>
              <a:ext cx="1079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600" b="1" i="1" dirty="0">
                  <a:solidFill>
                    <a:schemeClr val="bg1">
                      <a:lumMod val="50000"/>
                    </a:schemeClr>
                  </a:solidFill>
                </a:rPr>
                <a:t>Filtrats</a:t>
              </a: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580057" y="1268760"/>
              <a:ext cx="35283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600" dirty="0"/>
                <a:t>Consums baixos supervivents:  ≤ 5 m</a:t>
              </a:r>
              <a:r>
                <a:rPr lang="ca-ES" sz="1600" baseline="30000" dirty="0"/>
                <a:t>3</a:t>
              </a:r>
              <a:r>
                <a:rPr lang="ca-ES" sz="1600" dirty="0"/>
                <a:t> anuals que figuren en els dos períodes i no tenen una alta en el mateix període </a:t>
              </a:r>
            </a:p>
            <a:p>
              <a:pPr algn="ctr"/>
              <a:r>
                <a:rPr lang="ca-ES" sz="1600" dirty="0"/>
                <a:t>+</a:t>
              </a:r>
            </a:p>
            <a:p>
              <a:pPr algn="ctr"/>
              <a:r>
                <a:rPr lang="ca-ES" sz="1600" dirty="0"/>
                <a:t>Baixes supervivents: no tenen una alta posterior associada</a:t>
              </a:r>
            </a:p>
          </p:txBody>
        </p:sp>
        <p:sp>
          <p:nvSpPr>
            <p:cNvPr id="57" name="56 Elipse"/>
            <p:cNvSpPr/>
            <p:nvPr/>
          </p:nvSpPr>
          <p:spPr>
            <a:xfrm>
              <a:off x="105056" y="1631136"/>
              <a:ext cx="487343" cy="6491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s-ES" sz="2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9" name="68 Grupo"/>
          <p:cNvGrpSpPr/>
          <p:nvPr/>
        </p:nvGrpSpPr>
        <p:grpSpPr>
          <a:xfrm>
            <a:off x="126719" y="2754246"/>
            <a:ext cx="8981785" cy="649188"/>
            <a:chOff x="126664" y="2923828"/>
            <a:chExt cx="8981785" cy="649188"/>
          </a:xfrm>
        </p:grpSpPr>
        <p:sp>
          <p:nvSpPr>
            <p:cNvPr id="43" name="42 CuadroTexto"/>
            <p:cNvSpPr txBox="1"/>
            <p:nvPr/>
          </p:nvSpPr>
          <p:spPr>
            <a:xfrm>
              <a:off x="818622" y="2933979"/>
              <a:ext cx="378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dirty="0"/>
                <a:t>Habitatges d’entitats financeres en oferta (Juny 2016)</a:t>
              </a:r>
            </a:p>
          </p:txBody>
        </p:sp>
        <p:cxnSp>
          <p:nvCxnSpPr>
            <p:cNvPr id="44" name="43 Conector recto de flecha"/>
            <p:cNvCxnSpPr>
              <a:stCxn id="43" idx="3"/>
              <a:endCxn id="45" idx="1"/>
            </p:cNvCxnSpPr>
            <p:nvPr/>
          </p:nvCxnSpPr>
          <p:spPr>
            <a:xfrm>
              <a:off x="4598622" y="3226367"/>
              <a:ext cx="98143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4 CuadroTexto"/>
            <p:cNvSpPr txBox="1"/>
            <p:nvPr/>
          </p:nvSpPr>
          <p:spPr>
            <a:xfrm>
              <a:off x="5580057" y="2933979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600" dirty="0"/>
                <a:t>Habitatges d’entitats financeres potencialment disponibles</a:t>
              </a:r>
            </a:p>
          </p:txBody>
        </p:sp>
        <p:sp>
          <p:nvSpPr>
            <p:cNvPr id="58" name="57 Elipse"/>
            <p:cNvSpPr/>
            <p:nvPr/>
          </p:nvSpPr>
          <p:spPr>
            <a:xfrm>
              <a:off x="126664" y="2923828"/>
              <a:ext cx="487343" cy="6491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s-ES" sz="2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70" name="69 Grupo"/>
          <p:cNvGrpSpPr/>
          <p:nvPr/>
        </p:nvGrpSpPr>
        <p:grpSpPr>
          <a:xfrm>
            <a:off x="126719" y="3535284"/>
            <a:ext cx="8981785" cy="649188"/>
            <a:chOff x="126664" y="3717032"/>
            <a:chExt cx="8981785" cy="649188"/>
          </a:xfrm>
        </p:grpSpPr>
        <p:sp>
          <p:nvSpPr>
            <p:cNvPr id="49" name="48 CuadroTexto"/>
            <p:cNvSpPr txBox="1"/>
            <p:nvPr/>
          </p:nvSpPr>
          <p:spPr>
            <a:xfrm>
              <a:off x="809792" y="3727183"/>
              <a:ext cx="3797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dirty="0"/>
                <a:t>Habitatges d’obra nova en estoc</a:t>
              </a:r>
            </a:p>
            <a:p>
              <a:r>
                <a:rPr lang="ca-ES" sz="1600" dirty="0"/>
                <a:t>(Juny 2016)</a:t>
              </a:r>
            </a:p>
          </p:txBody>
        </p:sp>
        <p:cxnSp>
          <p:nvCxnSpPr>
            <p:cNvPr id="50" name="49 Conector recto de flecha"/>
            <p:cNvCxnSpPr>
              <a:stCxn id="49" idx="3"/>
              <a:endCxn id="51" idx="1"/>
            </p:cNvCxnSpPr>
            <p:nvPr/>
          </p:nvCxnSpPr>
          <p:spPr>
            <a:xfrm flipV="1">
              <a:off x="4607452" y="4019570"/>
              <a:ext cx="972605" cy="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50 CuadroTexto"/>
            <p:cNvSpPr txBox="1"/>
            <p:nvPr/>
          </p:nvSpPr>
          <p:spPr>
            <a:xfrm>
              <a:off x="5580057" y="3850293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600" dirty="0"/>
                <a:t>Habitatges d’obra nova no col·locats</a:t>
              </a:r>
            </a:p>
          </p:txBody>
        </p:sp>
        <p:sp>
          <p:nvSpPr>
            <p:cNvPr id="59" name="58 Elipse"/>
            <p:cNvSpPr/>
            <p:nvPr/>
          </p:nvSpPr>
          <p:spPr>
            <a:xfrm>
              <a:off x="126664" y="3717032"/>
              <a:ext cx="487343" cy="6491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s-ES" sz="2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1" name="70 Grupo"/>
          <p:cNvGrpSpPr/>
          <p:nvPr/>
        </p:nvGrpSpPr>
        <p:grpSpPr>
          <a:xfrm>
            <a:off x="126719" y="4316322"/>
            <a:ext cx="8981785" cy="674191"/>
            <a:chOff x="126664" y="4500409"/>
            <a:chExt cx="8981785" cy="674191"/>
          </a:xfrm>
        </p:grpSpPr>
        <p:sp>
          <p:nvSpPr>
            <p:cNvPr id="52" name="51 CuadroTexto"/>
            <p:cNvSpPr txBox="1"/>
            <p:nvPr/>
          </p:nvSpPr>
          <p:spPr>
            <a:xfrm>
              <a:off x="843404" y="4589825"/>
              <a:ext cx="3730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dirty="0"/>
                <a:t>HPO no ocupats</a:t>
              </a:r>
            </a:p>
            <a:p>
              <a:r>
                <a:rPr lang="ca-ES" sz="1600" dirty="0"/>
                <a:t>(Juny 2016)</a:t>
              </a:r>
            </a:p>
          </p:txBody>
        </p:sp>
        <p:cxnSp>
          <p:nvCxnSpPr>
            <p:cNvPr id="53" name="52 Conector recto de flecha"/>
            <p:cNvCxnSpPr>
              <a:stCxn id="52" idx="3"/>
              <a:endCxn id="54" idx="1"/>
            </p:cNvCxnSpPr>
            <p:nvPr/>
          </p:nvCxnSpPr>
          <p:spPr>
            <a:xfrm flipV="1">
              <a:off x="4573840" y="4882212"/>
              <a:ext cx="1006217" cy="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53 CuadroTexto"/>
            <p:cNvSpPr txBox="1"/>
            <p:nvPr/>
          </p:nvSpPr>
          <p:spPr>
            <a:xfrm>
              <a:off x="5580057" y="4712935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600" dirty="0"/>
                <a:t>HPO potencialment disponibles</a:t>
              </a:r>
            </a:p>
          </p:txBody>
        </p:sp>
        <p:sp>
          <p:nvSpPr>
            <p:cNvPr id="60" name="59 Elipse"/>
            <p:cNvSpPr/>
            <p:nvPr/>
          </p:nvSpPr>
          <p:spPr>
            <a:xfrm>
              <a:off x="126664" y="4500409"/>
              <a:ext cx="487343" cy="6491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s-ES" sz="2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126719" y="5122362"/>
            <a:ext cx="8981785" cy="682902"/>
            <a:chOff x="126664" y="5338386"/>
            <a:chExt cx="8981785" cy="682902"/>
          </a:xfrm>
        </p:grpSpPr>
        <p:sp>
          <p:nvSpPr>
            <p:cNvPr id="26" name="25 CuadroTexto"/>
            <p:cNvSpPr txBox="1"/>
            <p:nvPr/>
          </p:nvSpPr>
          <p:spPr>
            <a:xfrm>
              <a:off x="843404" y="5427802"/>
              <a:ext cx="3730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dirty="0"/>
                <a:t>Informacions policia</a:t>
              </a:r>
            </a:p>
            <a:p>
              <a:r>
                <a:rPr lang="ca-ES" sz="1600" dirty="0"/>
                <a:t>(Juny 2016)</a:t>
              </a:r>
            </a:p>
          </p:txBody>
        </p:sp>
        <p:cxnSp>
          <p:nvCxnSpPr>
            <p:cNvPr id="27" name="26 Conector recto de flecha"/>
            <p:cNvCxnSpPr>
              <a:stCxn id="26" idx="3"/>
              <a:endCxn id="28" idx="1"/>
            </p:cNvCxnSpPr>
            <p:nvPr/>
          </p:nvCxnSpPr>
          <p:spPr>
            <a:xfrm>
              <a:off x="4573840" y="5720190"/>
              <a:ext cx="1006217" cy="871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27 CuadroTexto"/>
            <p:cNvSpPr txBox="1"/>
            <p:nvPr/>
          </p:nvSpPr>
          <p:spPr>
            <a:xfrm>
              <a:off x="5580057" y="5436513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600" dirty="0"/>
                <a:t>Habitatges informats com a ocupats il·legalment</a:t>
              </a:r>
            </a:p>
          </p:txBody>
        </p:sp>
        <p:sp>
          <p:nvSpPr>
            <p:cNvPr id="29" name="28 Elipse"/>
            <p:cNvSpPr/>
            <p:nvPr/>
          </p:nvSpPr>
          <p:spPr>
            <a:xfrm>
              <a:off x="126664" y="5338386"/>
              <a:ext cx="487343" cy="6491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s-ES" sz="2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</a:p>
          </p:txBody>
        </p:sp>
      </p:grpSp>
      <p:sp>
        <p:nvSpPr>
          <p:cNvPr id="76" name="75 Más"/>
          <p:cNvSpPr/>
          <p:nvPr/>
        </p:nvSpPr>
        <p:spPr>
          <a:xfrm>
            <a:off x="4860032" y="5615358"/>
            <a:ext cx="360000" cy="360000"/>
          </a:xfrm>
          <a:prstGeom prst="mathPlus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/>
          <p:cNvSpPr txBox="1"/>
          <p:nvPr/>
        </p:nvSpPr>
        <p:spPr>
          <a:xfrm>
            <a:off x="2195736" y="6012577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Depuració per seleccionar adreces ubicades al centre urbà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000" y="6376372"/>
            <a:ext cx="387032" cy="45533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60032" y="631579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</a:t>
            </a:r>
            <a:r>
              <a:rPr lang="ca-ES" sz="1200" dirty="0"/>
              <a:t>Ajuntament </a:t>
            </a:r>
          </a:p>
          <a:p>
            <a:r>
              <a:rPr lang="ca-ES" sz="1200" dirty="0"/>
              <a:t> d’Arenys de Munt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Elipse"/>
          <p:cNvSpPr/>
          <p:nvPr/>
        </p:nvSpPr>
        <p:spPr>
          <a:xfrm>
            <a:off x="3923928" y="4525274"/>
            <a:ext cx="720689" cy="558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53B89-660B-4891-A03C-6C521D8ADC4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2400" y="142852"/>
            <a:ext cx="7981200" cy="612000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UNIVERS HABITATGES BUITS (DESOCUPATS + 2 ANYS)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360039" y="1357298"/>
            <a:ext cx="8388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C00000"/>
                </a:solidFill>
              </a:rPr>
              <a:t>UNIVERS INICIAL: 369 ADRECES (8,4% PARC 2016)</a:t>
            </a:r>
          </a:p>
        </p:txBody>
      </p:sp>
      <p:sp>
        <p:nvSpPr>
          <p:cNvPr id="5" name="4 Elipse"/>
          <p:cNvSpPr/>
          <p:nvPr/>
        </p:nvSpPr>
        <p:spPr>
          <a:xfrm>
            <a:off x="3266969" y="1772816"/>
            <a:ext cx="2448000" cy="244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</a:rPr>
              <a:t>178 Consums baixos</a:t>
            </a:r>
          </a:p>
        </p:txBody>
      </p:sp>
      <p:sp>
        <p:nvSpPr>
          <p:cNvPr id="22" name="21 Elipse"/>
          <p:cNvSpPr/>
          <p:nvPr/>
        </p:nvSpPr>
        <p:spPr>
          <a:xfrm>
            <a:off x="1619672" y="3140968"/>
            <a:ext cx="2520000" cy="25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179 Baixes</a:t>
            </a:r>
          </a:p>
        </p:txBody>
      </p:sp>
      <p:sp>
        <p:nvSpPr>
          <p:cNvPr id="24" name="23 Elipse"/>
          <p:cNvSpPr/>
          <p:nvPr/>
        </p:nvSpPr>
        <p:spPr>
          <a:xfrm>
            <a:off x="6156176" y="5148185"/>
            <a:ext cx="180000" cy="1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924024" y="4489956"/>
            <a:ext cx="8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24</a:t>
            </a:r>
          </a:p>
          <a:p>
            <a:pPr algn="ctr"/>
            <a:r>
              <a:rPr lang="ca-ES" sz="1400" dirty="0" err="1"/>
              <a:t>Ent</a:t>
            </a:r>
            <a:r>
              <a:rPr lang="ca-ES" sz="1400" dirty="0"/>
              <a:t>. </a:t>
            </a:r>
            <a:r>
              <a:rPr lang="ca-ES" sz="1400" dirty="0" err="1"/>
              <a:t>Fin</a:t>
            </a:r>
            <a:r>
              <a:rPr lang="ca-ES" sz="1400" dirty="0"/>
              <a:t>.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796137" y="5085184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1</a:t>
            </a:r>
          </a:p>
          <a:p>
            <a:pPr algn="ctr"/>
            <a:r>
              <a:rPr lang="ca-ES" sz="1400" dirty="0"/>
              <a:t>ON estoc</a:t>
            </a:r>
          </a:p>
        </p:txBody>
      </p:sp>
      <p:cxnSp>
        <p:nvCxnSpPr>
          <p:cNvPr id="32" name="31 Conector recto de flecha"/>
          <p:cNvCxnSpPr>
            <a:endCxn id="33" idx="3"/>
          </p:cNvCxnSpPr>
          <p:nvPr/>
        </p:nvCxnSpPr>
        <p:spPr>
          <a:xfrm flipH="1" flipV="1">
            <a:off x="2067163" y="2790220"/>
            <a:ext cx="1338873" cy="566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83568" y="2420888"/>
            <a:ext cx="1383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16</a:t>
            </a:r>
          </a:p>
          <a:p>
            <a:pPr algn="ctr"/>
            <a:r>
              <a:rPr lang="ca-ES" sz="1400" dirty="0"/>
              <a:t>Consums baixos i Baixes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7020272" y="4869160"/>
            <a:ext cx="67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0</a:t>
            </a:r>
          </a:p>
          <a:p>
            <a:pPr algn="ctr"/>
            <a:r>
              <a:rPr lang="ca-ES" sz="1200" dirty="0"/>
              <a:t>HPO no ocupat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60039" y="714356"/>
            <a:ext cx="8388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solidFill>
                  <a:srgbClr val="C00000"/>
                </a:solidFill>
              </a:rPr>
              <a:t>PARC 2011: 4.332 habitatges (3.192 principals, 242 secundaris i 898 buits)</a:t>
            </a:r>
          </a:p>
          <a:p>
            <a:pPr algn="just"/>
            <a:r>
              <a:rPr lang="ca-ES" b="1" dirty="0">
                <a:solidFill>
                  <a:srgbClr val="C00000"/>
                </a:solidFill>
              </a:rPr>
              <a:t>PARC 2016 (estimat fins el Juny): 4.370 </a:t>
            </a:r>
          </a:p>
        </p:txBody>
      </p:sp>
      <p:cxnSp>
        <p:nvCxnSpPr>
          <p:cNvPr id="18" name="17 Conector recto de flecha"/>
          <p:cNvCxnSpPr>
            <a:endCxn id="28" idx="0"/>
          </p:cNvCxnSpPr>
          <p:nvPr/>
        </p:nvCxnSpPr>
        <p:spPr>
          <a:xfrm>
            <a:off x="3995936" y="4869160"/>
            <a:ext cx="28283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3332421" y="5733256"/>
            <a:ext cx="1383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1</a:t>
            </a:r>
          </a:p>
          <a:p>
            <a:pPr algn="ctr"/>
            <a:r>
              <a:rPr lang="ca-ES" sz="1400" dirty="0"/>
              <a:t>Baixes i Entitats Financeres</a:t>
            </a:r>
          </a:p>
        </p:txBody>
      </p:sp>
      <p:sp>
        <p:nvSpPr>
          <p:cNvPr id="31" name="30 Elipse"/>
          <p:cNvSpPr/>
          <p:nvPr/>
        </p:nvSpPr>
        <p:spPr>
          <a:xfrm>
            <a:off x="4932040" y="5013176"/>
            <a:ext cx="497713" cy="3961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644008" y="4995173"/>
            <a:ext cx="1117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4</a:t>
            </a:r>
          </a:p>
          <a:p>
            <a:pPr algn="ctr"/>
            <a:r>
              <a:rPr lang="ca-ES" sz="1400" dirty="0"/>
              <a:t>Policia (</a:t>
            </a:r>
            <a:r>
              <a:rPr lang="ca-ES" sz="1400" dirty="0" err="1"/>
              <a:t>ocup</a:t>
            </a:r>
            <a:r>
              <a:rPr lang="ca-ES" sz="1400" dirty="0"/>
              <a:t>. il·legals)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43" y="6263652"/>
            <a:ext cx="445717" cy="5198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48017" y="626194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</a:t>
            </a:r>
            <a:r>
              <a:rPr lang="ca-ES" sz="1200" dirty="0"/>
              <a:t>Ajuntament </a:t>
            </a:r>
          </a:p>
          <a:p>
            <a:r>
              <a:rPr lang="ca-ES" sz="1200" dirty="0"/>
              <a:t> d’Arenys de Munt</a:t>
            </a:r>
          </a:p>
        </p:txBody>
      </p:sp>
    </p:spTree>
    <p:extLst>
      <p:ext uri="{BB962C8B-B14F-4D97-AF65-F5344CB8AC3E}">
        <p14:creationId xmlns:p14="http://schemas.microsoft.com/office/powerpoint/2010/main" val="123593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A48C0D-BC0F-4A03-B1D4-4DBB0DB5D3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Fase 2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/>
              <a:t>Exploració i caracterització dels habitatges buits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5965751"/>
            <a:ext cx="624715" cy="728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9316" y="605418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</a:t>
            </a:r>
            <a:r>
              <a:rPr lang="ca-ES" sz="1200" dirty="0"/>
              <a:t>Ajuntament </a:t>
            </a:r>
          </a:p>
          <a:p>
            <a:r>
              <a:rPr lang="ca-ES" sz="1200" dirty="0"/>
              <a:t> d’Arenys de Munt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53B89-660B-4891-A03C-6C521D8ADC4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2400" y="142852"/>
            <a:ext cx="7981200" cy="612000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UNIVERS HABITATGES BUITS (DESOCUPATS + 2 ANYS)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00034" y="1340768"/>
            <a:ext cx="79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b="1" dirty="0"/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Comunicació</a:t>
            </a:r>
            <a:r>
              <a:rPr lang="ca-ES" dirty="0"/>
              <a:t> del treball de camp a la ciutadania: nota de premsa (web) i ràdio.</a:t>
            </a:r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dirty="0"/>
              <a:t>Preparació de la </a:t>
            </a:r>
            <a:r>
              <a:rPr lang="ca-ES" b="1" dirty="0"/>
              <a:t>documentació</a:t>
            </a:r>
            <a:r>
              <a:rPr lang="ca-ES" dirty="0"/>
              <a:t> del treball de camp:</a:t>
            </a:r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727075" lvl="1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Qüestionari</a:t>
            </a:r>
            <a:r>
              <a:rPr lang="ca-ES" dirty="0"/>
              <a:t>.</a:t>
            </a:r>
          </a:p>
          <a:p>
            <a:pPr marL="727075" lvl="1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727075" lvl="1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Carta d’autorització </a:t>
            </a:r>
            <a:r>
              <a:rPr lang="ca-ES" dirty="0"/>
              <a:t>per al personal de camp.</a:t>
            </a:r>
          </a:p>
          <a:p>
            <a:pPr marL="727075" lvl="1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727075" lvl="1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Documents de suport </a:t>
            </a:r>
            <a:r>
              <a:rPr lang="ca-ES" dirty="0"/>
              <a:t>per al personal de camp: consells per a l’estimació de l’edat dels immobles, criteris per a la determinació de l’estat, l’accessibilitat i </a:t>
            </a:r>
            <a:r>
              <a:rPr lang="ca-ES" dirty="0" err="1"/>
              <a:t>mapificació</a:t>
            </a:r>
            <a:r>
              <a:rPr lang="ca-ES" dirty="0"/>
              <a:t> de les adreces a visitar.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00035" y="928670"/>
            <a:ext cx="79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C00000"/>
                </a:solidFill>
              </a:rPr>
              <a:t>TASQUES PRÈVIES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102" y="5989892"/>
            <a:ext cx="621846" cy="731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277" y="6083832"/>
            <a:ext cx="3023878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53B89-660B-4891-A03C-6C521D8ADC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2400" y="142852"/>
            <a:ext cx="7981200" cy="612000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UNIVERS HABITATGES BUITS (DESOCUPATS + 2 ANYS)</a:t>
            </a:r>
            <a:endParaRPr lang="es-ES" b="1" dirty="0"/>
          </a:p>
        </p:txBody>
      </p:sp>
      <p:sp>
        <p:nvSpPr>
          <p:cNvPr id="19" name="18 Rectángulo"/>
          <p:cNvSpPr/>
          <p:nvPr/>
        </p:nvSpPr>
        <p:spPr>
          <a:xfrm>
            <a:off x="500035" y="1124744"/>
            <a:ext cx="79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C00000"/>
                </a:solidFill>
              </a:rPr>
              <a:t>PROCEDIMENT DEL TREBALL DE CAMP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00034" y="1924000"/>
            <a:ext cx="79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Visites de carrer </a:t>
            </a:r>
            <a:r>
              <a:rPr lang="ca-ES" dirty="0"/>
              <a:t>als </a:t>
            </a:r>
            <a:r>
              <a:rPr lang="ca-ES" b="1" dirty="0"/>
              <a:t>369</a:t>
            </a:r>
            <a:r>
              <a:rPr lang="ca-ES" dirty="0"/>
              <a:t> immobles del llistat.</a:t>
            </a:r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Màxim de 3 visites </a:t>
            </a:r>
            <a:r>
              <a:rPr lang="ca-ES" dirty="0"/>
              <a:t>en dies i franges horàries diferents fins a donar per desocupat un immoble.</a:t>
            </a:r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En cas de no trobar ocupants, recopilació de la màxima informació</a:t>
            </a:r>
            <a:r>
              <a:rPr lang="ca-ES" dirty="0"/>
              <a:t> que sigui possible (veïns, establiments, administradors de la finca...).</a:t>
            </a:r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endParaRPr lang="ca-ES" dirty="0"/>
          </a:p>
          <a:p>
            <a:pPr marL="269875" indent="-269875" algn="just">
              <a:buClr>
                <a:srgbClr val="C00000"/>
              </a:buClr>
              <a:buFont typeface="Calibri" pitchFamily="34" charset="0"/>
              <a:buChar char="&gt;"/>
            </a:pPr>
            <a:r>
              <a:rPr lang="ca-ES" b="1" dirty="0"/>
              <a:t>Incorporació</a:t>
            </a:r>
            <a:r>
              <a:rPr lang="ca-ES" dirty="0"/>
              <a:t> de tots aquells </a:t>
            </a:r>
            <a:r>
              <a:rPr lang="ca-ES" b="1" dirty="0"/>
              <a:t>immobles</a:t>
            </a:r>
            <a:r>
              <a:rPr lang="ca-ES" dirty="0"/>
              <a:t> </a:t>
            </a:r>
            <a:r>
              <a:rPr lang="ca-ES" b="1" dirty="0"/>
              <a:t>identificats</a:t>
            </a:r>
            <a:r>
              <a:rPr lang="ca-ES" dirty="0"/>
              <a:t> com a </a:t>
            </a:r>
            <a:r>
              <a:rPr lang="ca-ES" b="1" dirty="0"/>
              <a:t>potencialment buits </a:t>
            </a:r>
            <a:r>
              <a:rPr lang="ca-ES" dirty="0"/>
              <a:t>al llarg de les </a:t>
            </a:r>
            <a:r>
              <a:rPr lang="ca-ES" b="1" dirty="0"/>
              <a:t>visites</a:t>
            </a:r>
            <a:r>
              <a:rPr lang="ca-ES" dirty="0"/>
              <a:t> de carrer.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188" y="5941941"/>
            <a:ext cx="621846" cy="731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5976" y="595547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</a:t>
            </a:r>
            <a:r>
              <a:rPr lang="ca-ES" sz="1200" dirty="0"/>
              <a:t>Ajuntament </a:t>
            </a:r>
          </a:p>
          <a:p>
            <a:r>
              <a:rPr lang="ca-ES" sz="1200" dirty="0"/>
              <a:t> d’Arenys de Munt</a:t>
            </a:r>
          </a:p>
        </p:txBody>
      </p:sp>
    </p:spTree>
    <p:extLst>
      <p:ext uri="{BB962C8B-B14F-4D97-AF65-F5344CB8AC3E}">
        <p14:creationId xmlns:p14="http://schemas.microsoft.com/office/powerpoint/2010/main" val="123593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53B89-660B-4891-A03C-6C521D8ADC4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2400" y="142852"/>
            <a:ext cx="7981200" cy="612000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UNIVERS HABITATGES BUITS (DESOCUPATS + 2 ANYS)</a:t>
            </a:r>
            <a:endParaRPr lang="es-ES" b="1" dirty="0"/>
          </a:p>
        </p:txBody>
      </p:sp>
      <p:sp>
        <p:nvSpPr>
          <p:cNvPr id="19" name="18 Rectángulo"/>
          <p:cNvSpPr/>
          <p:nvPr/>
        </p:nvSpPr>
        <p:spPr>
          <a:xfrm>
            <a:off x="500035" y="928670"/>
            <a:ext cx="79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C00000"/>
                </a:solidFill>
              </a:rPr>
              <a:t>DOCUMENTACIÓ DEL TREBALL DE CAMP: QÜESTIONARI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963" y="1268760"/>
            <a:ext cx="6913421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373" y="6323851"/>
            <a:ext cx="432048" cy="508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0783" y="628147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 </a:t>
            </a:r>
            <a:r>
              <a:rPr lang="ca-ES" sz="1200" dirty="0"/>
              <a:t>Ajuntament </a:t>
            </a:r>
          </a:p>
          <a:p>
            <a:r>
              <a:rPr lang="ca-ES" sz="1200" dirty="0"/>
              <a:t> d’Arenys de Munt</a:t>
            </a:r>
          </a:p>
        </p:txBody>
      </p:sp>
    </p:spTree>
    <p:extLst>
      <p:ext uri="{BB962C8B-B14F-4D97-AF65-F5344CB8AC3E}">
        <p14:creationId xmlns:p14="http://schemas.microsoft.com/office/powerpoint/2010/main" val="1235935910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Plantilla_2010</Template>
  <TotalTime>989</TotalTime>
  <Words>940</Words>
  <Application>Microsoft Office PowerPoint</Application>
  <PresentationFormat>On-screen Show (4:3)</PresentationFormat>
  <Paragraphs>180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DIN-Light</vt:lpstr>
      <vt:lpstr>DIN-Medium</vt:lpstr>
      <vt:lpstr>Geneva</vt:lpstr>
      <vt:lpstr>Lucida Grande</vt:lpstr>
      <vt:lpstr>Wingdings</vt:lpstr>
      <vt:lpstr>Plantilla_2010</vt:lpstr>
      <vt:lpstr>DETECCIÓ, ANÀLISI I MEDIACIÓ D’HABITATGE BUIT AL CENTRE URBÀ D'ARENYS DE MUNT Resultats del treball de camp</vt:lpstr>
      <vt:lpstr>PowerPoint Presentation</vt:lpstr>
      <vt:lpstr>PowerPoint Presentation</vt:lpstr>
      <vt:lpstr>UNIVERS HABITATGES BUITS (DESOCUPATS + 2 ANYS)</vt:lpstr>
      <vt:lpstr>UNIVERS HABITATGES BUITS (DESOCUPATS + 2 ANYS)</vt:lpstr>
      <vt:lpstr>PowerPoint Presentation</vt:lpstr>
      <vt:lpstr>UNIVERS HABITATGES BUITS (DESOCUPATS + 2 ANYS)</vt:lpstr>
      <vt:lpstr>UNIVERS HABITATGES BUITS (DESOCUPATS + 2 ANYS)</vt:lpstr>
      <vt:lpstr>UNIVERS HABITATGES BUITS (DESOCUPATS + 2 ANYS)</vt:lpstr>
      <vt:lpstr>UNIVERS HABITATGES BUITS (DESOCUPATS + 2 ANYS)</vt:lpstr>
      <vt:lpstr>UNIVERS HABITATGES BUITS (DESOCUPATS + 2 ANYS)</vt:lpstr>
      <vt:lpstr>UNIVERS HABITATGES BUITS (DESOCUPATS + 2 ANYS)</vt:lpstr>
      <vt:lpstr>UNIVERS HABITATGES BUITS (DESOCUPATS + 2 ANYS)</vt:lpstr>
      <vt:lpstr>UNIVERS HABITATGES BUITS (DESOCUPATS + 2 ANYS)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sll</dc:creator>
  <cp:lastModifiedBy>Sergi Rabassa Marti</cp:lastModifiedBy>
  <cp:revision>67</cp:revision>
  <cp:lastPrinted>2016-09-29T14:56:38Z</cp:lastPrinted>
  <dcterms:created xsi:type="dcterms:W3CDTF">2016-09-14T10:03:43Z</dcterms:created>
  <dcterms:modified xsi:type="dcterms:W3CDTF">2016-09-29T15:18:48Z</dcterms:modified>
</cp:coreProperties>
</file>